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9" r:id="rId5"/>
    <p:sldId id="257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8BDEF-ECD1-4FC2-A8AA-49093B948A00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029C-D75B-4DC2-8CB6-5E380A3EC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439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8BDEF-ECD1-4FC2-A8AA-49093B948A00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029C-D75B-4DC2-8CB6-5E380A3EC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3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8BDEF-ECD1-4FC2-A8AA-49093B948A00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029C-D75B-4DC2-8CB6-5E380A3EC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643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8BDEF-ECD1-4FC2-A8AA-49093B948A00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029C-D75B-4DC2-8CB6-5E380A3EC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1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8BDEF-ECD1-4FC2-A8AA-49093B948A00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029C-D75B-4DC2-8CB6-5E380A3EC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9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8BDEF-ECD1-4FC2-A8AA-49093B948A00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029C-D75B-4DC2-8CB6-5E380A3EC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610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8BDEF-ECD1-4FC2-A8AA-49093B948A00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029C-D75B-4DC2-8CB6-5E380A3EC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591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8BDEF-ECD1-4FC2-A8AA-49093B948A00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029C-D75B-4DC2-8CB6-5E380A3EC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029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8BDEF-ECD1-4FC2-A8AA-49093B948A00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029C-D75B-4DC2-8CB6-5E380A3EC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39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8BDEF-ECD1-4FC2-A8AA-49093B948A00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029C-D75B-4DC2-8CB6-5E380A3EC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181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8BDEF-ECD1-4FC2-A8AA-49093B948A00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029C-D75B-4DC2-8CB6-5E380A3EC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328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8BDEF-ECD1-4FC2-A8AA-49093B948A00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A029C-D75B-4DC2-8CB6-5E380A3EC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465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916832"/>
            <a:ext cx="8280920" cy="1467594"/>
          </a:xfrm>
          <a:solidFill>
            <a:srgbClr val="CC99FF"/>
          </a:solidFill>
          <a:ln w="254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 smtClean="0"/>
              <a:t>Школьное  Министерство Прессы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«СПЕКТР – цвета школьной жизни»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3717032"/>
            <a:ext cx="7560840" cy="192176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endParaRPr lang="ru-RU" sz="2400" dirty="0" smtClean="0"/>
          </a:p>
          <a:p>
            <a:pPr marL="514350" indent="-514350">
              <a:buAutoNum type="arabicPeriod"/>
            </a:pPr>
            <a:endParaRPr lang="ru-RU" sz="2400" dirty="0" smtClean="0"/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9696" y="5843141"/>
            <a:ext cx="3528578" cy="814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2688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2088"/>
          </a:xfrm>
          <a:solidFill>
            <a:srgbClr val="CC99FF"/>
          </a:solidFill>
          <a:ln w="22225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ru-RU" dirty="0" smtClean="0"/>
              <a:t>Схема взаимодействия структур ШУС</a:t>
            </a:r>
            <a:endParaRPr lang="ru-RU" dirty="0"/>
          </a:p>
        </p:txBody>
      </p:sp>
      <p:pic>
        <p:nvPicPr>
          <p:cNvPr id="1026" name="Picture 2" descr="C:\Users\География\Desktop\Безымянный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209" y="1218218"/>
            <a:ext cx="6980291" cy="5246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7" y="6245268"/>
            <a:ext cx="2137623" cy="493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6303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84976" cy="6480720"/>
          </a:xfrm>
          <a:solidFill>
            <a:srgbClr val="CC99FF"/>
          </a:solidFill>
          <a:ln w="25400">
            <a:solidFill>
              <a:schemeClr val="tx1"/>
            </a:solidFill>
          </a:ln>
        </p:spPr>
        <p:txBody>
          <a:bodyPr>
            <a:normAutofit fontScale="47500" lnSpcReduction="20000"/>
          </a:bodyPr>
          <a:lstStyle/>
          <a:p>
            <a:pPr algn="just">
              <a:spcAft>
                <a:spcPts val="0"/>
              </a:spcAft>
            </a:pPr>
            <a:r>
              <a:rPr lang="ru-RU" sz="5100" b="1" dirty="0" smtClean="0">
                <a:effectLst/>
                <a:latin typeface="Times New Roman"/>
                <a:ea typeface="Times New Roman"/>
              </a:rPr>
              <a:t>Актуальность проекта:</a:t>
            </a:r>
            <a:endParaRPr lang="ru-RU" sz="5100" dirty="0" smtClean="0">
              <a:effectLst/>
              <a:latin typeface="Times New Roman"/>
              <a:ea typeface="Times New Roman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4600" dirty="0" smtClean="0">
                <a:effectLst/>
                <a:latin typeface="Times New Roman"/>
                <a:ea typeface="Times New Roman"/>
              </a:rPr>
              <a:t> Одним из важнейших средств для самоутверждения юной личности является предоставление возможности конкретному ребенку свободно высказывать и утверждать свои взгляды, отстаивать свои интересы, обращаться к общественному мнению. Поэтому и в школе возникла необходимость издания школьной газеты. Пресса в школе играет ту же роль, что и в обществе: развивает социальные навыки, гражданское самосознание. Но, кроме того, она также выполняет образовательную функцию, позволяя детям и подросткам приобретать навыки выражения собственных мыслей, понимания получаемой информации. </a:t>
            </a:r>
          </a:p>
          <a:p>
            <a:pPr marL="0" indent="0" algn="just">
              <a:spcAft>
                <a:spcPts val="0"/>
              </a:spcAft>
              <a:buNone/>
            </a:pPr>
            <a:endParaRPr lang="ru-RU" sz="5100" dirty="0" smtClean="0">
              <a:effectLst/>
              <a:latin typeface="Times New Roman"/>
              <a:ea typeface="Times New Roman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5100" dirty="0" smtClean="0">
                <a:effectLst/>
                <a:latin typeface="Times New Roman"/>
                <a:ea typeface="Times New Roman"/>
              </a:rPr>
              <a:t> </a:t>
            </a:r>
            <a:r>
              <a:rPr lang="ru-RU" sz="5100" b="1" dirty="0" smtClean="0">
                <a:effectLst/>
                <a:latin typeface="Times New Roman"/>
                <a:ea typeface="Times New Roman"/>
              </a:rPr>
              <a:t>Цель проекта:</a:t>
            </a:r>
            <a:r>
              <a:rPr lang="ru-RU" sz="5100" dirty="0" smtClean="0">
                <a:solidFill>
                  <a:srgbClr val="0000CC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4600" i="1" dirty="0" smtClean="0">
                <a:effectLst/>
                <a:latin typeface="Times New Roman"/>
                <a:ea typeface="Times New Roman"/>
              </a:rPr>
              <a:t>создать условия для саморазвития личности учащегося в рамках школьного министерства прессы, входящего в состав школьного самоуправления</a:t>
            </a:r>
            <a:r>
              <a:rPr lang="ru-RU" sz="4600" dirty="0" smtClean="0">
                <a:effectLst/>
                <a:latin typeface="Times New Roman"/>
                <a:ea typeface="Times New Roman"/>
              </a:rPr>
              <a:t>.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sz="5100" b="1" dirty="0" smtClean="0">
                <a:effectLst/>
                <a:latin typeface="Times New Roman"/>
                <a:ea typeface="Times New Roman"/>
              </a:rPr>
              <a:t> Задачи: </a:t>
            </a:r>
            <a:endParaRPr lang="ru-RU" sz="5100" dirty="0" smtClean="0">
              <a:effectLst/>
              <a:latin typeface="Times New Roman"/>
              <a:ea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4600" dirty="0" smtClean="0">
                <a:effectLst/>
                <a:latin typeface="Times New Roman"/>
                <a:ea typeface="Times New Roman"/>
              </a:rPr>
              <a:t>- создать школьное министерство прессы «Спектр – цвета школьной жизни»</a:t>
            </a:r>
            <a:br>
              <a:rPr lang="ru-RU" sz="4600" dirty="0" smtClean="0">
                <a:effectLst/>
                <a:latin typeface="Times New Roman"/>
                <a:ea typeface="Times New Roman"/>
              </a:rPr>
            </a:br>
            <a:r>
              <a:rPr lang="ru-RU" sz="4600" dirty="0" smtClean="0">
                <a:effectLst/>
                <a:latin typeface="Times New Roman"/>
                <a:ea typeface="Times New Roman"/>
              </a:rPr>
              <a:t>- обучить юных журналистов основам профессионального мастерства;</a:t>
            </a:r>
            <a:br>
              <a:rPr lang="ru-RU" sz="4600" dirty="0" smtClean="0">
                <a:effectLst/>
                <a:latin typeface="Times New Roman"/>
                <a:ea typeface="Times New Roman"/>
              </a:rPr>
            </a:br>
            <a:r>
              <a:rPr lang="ru-RU" sz="4600" dirty="0" smtClean="0">
                <a:effectLst/>
                <a:latin typeface="Times New Roman"/>
                <a:ea typeface="Times New Roman"/>
              </a:rPr>
              <a:t>- организовать выпуск школьной газеты «Спектр – цвета школьной жизни» и ее распространение;</a:t>
            </a:r>
          </a:p>
          <a:p>
            <a:pPr marL="0" indent="0">
              <a:spcAft>
                <a:spcPts val="0"/>
              </a:spcAft>
              <a:buNone/>
            </a:pPr>
            <a:r>
              <a:rPr lang="ru-RU" sz="4600" dirty="0" smtClean="0">
                <a:effectLst/>
                <a:latin typeface="Times New Roman"/>
                <a:ea typeface="Times New Roman"/>
              </a:rPr>
              <a:t>- привлечь максимальное число ребят к участию в выпуске газеты. </a:t>
            </a:r>
          </a:p>
          <a:p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360" y="6450775"/>
            <a:ext cx="1764289" cy="40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737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7260" y="188640"/>
            <a:ext cx="6933456" cy="549696"/>
          </a:xfrm>
          <a:solidFill>
            <a:srgbClr val="CC99FF"/>
          </a:solidFill>
          <a:ln w="254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ru-RU" dirty="0" smtClean="0"/>
              <a:t>Министерство прессы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2827629"/>
              </p:ext>
            </p:extLst>
          </p:nvPr>
        </p:nvGraphicFramePr>
        <p:xfrm>
          <a:off x="467544" y="2420888"/>
          <a:ext cx="8208912" cy="4227434"/>
        </p:xfrm>
        <a:graphic>
          <a:graphicData uri="http://schemas.openxmlformats.org/drawingml/2006/table">
            <a:tbl>
              <a:tblPr/>
              <a:tblGrid>
                <a:gridCol w="663224"/>
                <a:gridCol w="4702865"/>
                <a:gridCol w="2842823"/>
              </a:tblGrid>
              <a:tr h="3188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№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Мероприятия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Сроки реализации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</a:tr>
              <a:tr h="6801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Создание школьного министерства прессы, организационное собрание.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Утверждение нового состава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сентябрь 2015 год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</a:tr>
              <a:tr h="5077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Выпуск школьной газеты      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 «Спектр- цвета школьной жизни»»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ежемесячно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</a:tr>
              <a:tr h="5785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Публикации ребят в районной </a:t>
                      </a: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газете,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участие в форумах,</a:t>
                      </a:r>
                      <a:r>
                        <a:rPr lang="ru-RU" sz="1400" baseline="0" dirty="0" smtClean="0">
                          <a:effectLst/>
                          <a:latin typeface="Times New Roman"/>
                          <a:ea typeface="Times New Roman"/>
                        </a:rPr>
                        <a:t> саммитах и других мероприятиях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по </a:t>
                      </a: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возможности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В соответствии с планом</a:t>
                      </a:r>
                      <a:r>
                        <a:rPr lang="ru-RU" sz="1400" baseline="0" dirty="0" smtClean="0">
                          <a:effectLst/>
                          <a:latin typeface="Times New Roman"/>
                          <a:ea typeface="Times New Roman"/>
                        </a:rPr>
                        <a:t> отдела образования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</a:tr>
              <a:tr h="8619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Проведение учебных занятий,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встреч с участием </a:t>
                      </a: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журналистов-профессионалов, работа с библиотекарем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постоянно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по мере возможности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</a:tr>
              <a:tr h="5785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Обновления информации на стенде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aseline="0" dirty="0" smtClean="0">
                          <a:effectLst/>
                          <a:latin typeface="Times New Roman"/>
                          <a:ea typeface="Times New Roman"/>
                        </a:rPr>
                        <a:t> «Цвета школьной жизни»</a:t>
                      </a:r>
                      <a:endParaRPr lang="ru-RU" sz="14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Оформление 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своей страницы на сайте школы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постоянно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январь 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2016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(постоянное обновление)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</a:tr>
              <a:tr h="5785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Оснащение министерства прессы необходимым оборудованием и амуницией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по возможности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11560" y="945870"/>
            <a:ext cx="7992888" cy="1323439"/>
          </a:xfrm>
          <a:prstGeom prst="rect">
            <a:avLst/>
          </a:prstGeom>
          <a:solidFill>
            <a:srgbClr val="CC99FF"/>
          </a:solidFill>
          <a:ln w="25400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География проекта: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Данный проект реализуется на базе МБОУ «СОШ № 153» Кировского района г. Казани 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Сроки выполнения проекта: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продолжительности этот проект бессрочный. 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Этапы реализации проекта с сентября 2015 по май 2016 года: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770" y="6439968"/>
            <a:ext cx="1619970" cy="37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5054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706090"/>
          </a:xfrm>
          <a:solidFill>
            <a:srgbClr val="CC99FF"/>
          </a:solidFill>
          <a:ln w="254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lvl="0">
              <a:spcBef>
                <a:spcPct val="20000"/>
              </a:spcBef>
            </a:pPr>
            <a:r>
              <a:rPr lang="ru-RU" sz="3600" b="1" dirty="0" smtClean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  <a:t/>
            </a:r>
            <a:br>
              <a:rPr lang="ru-RU" sz="3600" b="1" dirty="0" smtClean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</a:br>
            <a:r>
              <a:rPr lang="ru-RU" sz="3600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Постоянный </a:t>
            </a:r>
            <a:r>
              <a:rPr lang="ru-RU" sz="36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состав М</a:t>
            </a:r>
            <a:r>
              <a:rPr lang="ru-RU" sz="3600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инистерства </a:t>
            </a:r>
            <a:r>
              <a:rPr lang="ru-RU" sz="36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</a:t>
            </a:r>
            <a:r>
              <a:rPr lang="ru-RU" sz="3600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рессы:</a:t>
            </a:r>
            <a:r>
              <a:rPr lang="ru-RU" sz="2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556792"/>
            <a:ext cx="8568952" cy="5001419"/>
          </a:xfrm>
          <a:solidFill>
            <a:srgbClr val="CC99FF"/>
          </a:solidFill>
          <a:ln w="25400">
            <a:solidFill>
              <a:schemeClr val="tx1"/>
            </a:solidFill>
          </a:ln>
        </p:spPr>
        <p:txBody>
          <a:bodyPr/>
          <a:lstStyle/>
          <a:p>
            <a:pPr marL="514350" lvl="0" indent="-514350">
              <a:buFont typeface="Arial" panose="020B0604020202020204" pitchFamily="34" charset="0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прессы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Иванова Юлия 10 класс</a:t>
            </a:r>
          </a:p>
          <a:p>
            <a:pPr marL="514350" lvl="0" indent="-514350">
              <a:buFont typeface="Arial" panose="020B0604020202020204" pitchFamily="34" charset="0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Министра, главный редактор –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Шигапова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Эльвина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 класс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 algn="just">
              <a:buFont typeface="Arial" panose="020B0604020202020204" pitchFamily="34" charset="0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Корреспондент, журналист, редактор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Осипова Екатерина 11 класс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 algn="just">
              <a:buFont typeface="Arial" panose="020B0604020202020204" pitchFamily="34" charset="0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Фотокорреспондент, журналист -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Хамидуллина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Карина 9б</a:t>
            </a:r>
          </a:p>
          <a:p>
            <a:pPr marL="514350" lvl="0" indent="-514350" algn="just">
              <a:buFont typeface="Arial" panose="020B0604020202020204" pitchFamily="34" charset="0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Корреспондент, журналист, оформитель –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Князев Кирилл, 9б</a:t>
            </a:r>
          </a:p>
          <a:p>
            <a:pPr marL="514350" lvl="0" indent="-514350" algn="ctr">
              <a:buFont typeface="Arial" panose="020B0604020202020204" pitchFamily="34" charset="0"/>
              <a:buAutoNum type="arabicPeriod"/>
            </a:pPr>
            <a:endParaRPr lang="ru-RU" sz="2000" dirty="0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3984" y="6250365"/>
            <a:ext cx="1764289" cy="40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8171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solidFill>
            <a:srgbClr val="CC99FF"/>
          </a:solidFill>
          <a:ln w="254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ru-RU" dirty="0" smtClean="0"/>
              <a:t>Методическое обеспечение проекта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5211983"/>
              </p:ext>
            </p:extLst>
          </p:nvPr>
        </p:nvGraphicFramePr>
        <p:xfrm>
          <a:off x="611560" y="1412777"/>
          <a:ext cx="8280920" cy="50683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96721"/>
                <a:gridCol w="5384199"/>
              </a:tblGrid>
              <a:tr h="520894">
                <a:tc>
                  <a:txBody>
                    <a:bodyPr/>
                    <a:lstStyle/>
                    <a:p>
                      <a:pPr algn="ctr"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деятельности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99FF"/>
                    </a:solidFill>
                  </a:tcPr>
                </a:tc>
              </a:tr>
              <a:tr h="2961377">
                <a:tc>
                  <a:txBody>
                    <a:bodyPr/>
                    <a:lstStyle/>
                    <a:p>
                      <a:pPr algn="just"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Информационное обеспечение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485775" indent="-257175" algn="just"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        Нормативно-правовое обеспечение (Положение о министерстве прессы (пресс-центре) школы)</a:t>
                      </a:r>
                    </a:p>
                    <a:p>
                      <a:pPr marL="485775" indent="-257175" algn="just"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        Программное обеспечение (Программа работы министерства прессы (пресс-центра))</a:t>
                      </a:r>
                    </a:p>
                    <a:p>
                      <a:pPr marL="485775" indent="-257175" algn="just"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        Издание газеты «Спектр – цвета школьной жизни», оформление своей странички на сайте школы, иллюстрированные отчеты деятельности пресс-центра.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99FF"/>
                    </a:solidFill>
                  </a:tcPr>
                </a:tc>
              </a:tr>
              <a:tr h="1558289">
                <a:tc>
                  <a:txBody>
                    <a:bodyPr/>
                    <a:lstStyle/>
                    <a:p>
                      <a:pPr algn="just"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Организационно-методическое обеспечение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Изучение и обобщение опыта школьных пресс-центров.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Самообразование руководителей проекта.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Отслеживание деятельности пресс-центра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99FF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6283677"/>
            <a:ext cx="1619970" cy="37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4792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solidFill>
            <a:srgbClr val="CC99FF"/>
          </a:solidFill>
          <a:ln w="254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ru-RU" dirty="0" smtClean="0"/>
              <a:t>Ожидаемый результат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896544"/>
          </a:xfrm>
          <a:solidFill>
            <a:srgbClr val="CC99FF"/>
          </a:solidFill>
          <a:ln w="254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lvl="0" algn="just">
              <a:buFont typeface="Times New Roman"/>
              <a:buChar char="•"/>
              <a:tabLst>
                <a:tab pos="457200" algn="l"/>
              </a:tabLst>
            </a:pPr>
            <a:r>
              <a:rPr lang="ru-RU" sz="2800" dirty="0" smtClean="0">
                <a:effectLst/>
                <a:latin typeface="Times New Roman"/>
                <a:ea typeface="Times New Roman"/>
              </a:rPr>
              <a:t>Выпуск школьной газеты (не реже 1 раза в месяц, тиражом не менее 25 экз.)</a:t>
            </a:r>
          </a:p>
          <a:p>
            <a:pPr lvl="0" algn="just">
              <a:buFont typeface="Times New Roman"/>
              <a:buChar char="•"/>
              <a:tabLst>
                <a:tab pos="457200" algn="l"/>
              </a:tabLst>
            </a:pPr>
            <a:r>
              <a:rPr lang="ru-RU" sz="2800" dirty="0" smtClean="0">
                <a:effectLst/>
                <a:latin typeface="Times New Roman"/>
                <a:ea typeface="Times New Roman"/>
              </a:rPr>
              <a:t>Вовлечение детей в общественную жизнь школы, района, города.</a:t>
            </a:r>
          </a:p>
          <a:p>
            <a:pPr lvl="0" algn="just">
              <a:buFont typeface="Times New Roman"/>
              <a:buChar char="•"/>
              <a:tabLst>
                <a:tab pos="457200" algn="l"/>
              </a:tabLst>
            </a:pPr>
            <a:r>
              <a:rPr lang="ru-RU" sz="2800" dirty="0" smtClean="0">
                <a:effectLst/>
                <a:latin typeface="Times New Roman"/>
                <a:ea typeface="Times New Roman"/>
              </a:rPr>
              <a:t>Саморазвитие личности ребенка</a:t>
            </a:r>
          </a:p>
          <a:p>
            <a:pPr lvl="0" algn="just">
              <a:buFont typeface="Times New Roman"/>
              <a:buChar char="•"/>
              <a:tabLst>
                <a:tab pos="457200" algn="l"/>
              </a:tabLst>
            </a:pPr>
            <a:r>
              <a:rPr lang="ru-RU" sz="2800" dirty="0" smtClean="0">
                <a:effectLst/>
                <a:latin typeface="Times New Roman"/>
                <a:ea typeface="Times New Roman"/>
              </a:rPr>
              <a:t>Оформление стенда  жизнь школы «Цвета школьной жизни»</a:t>
            </a:r>
          </a:p>
          <a:p>
            <a:pPr lvl="0" algn="just">
              <a:buFont typeface="Times New Roman"/>
              <a:buChar char="•"/>
              <a:tabLst>
                <a:tab pos="457200" algn="l"/>
              </a:tabLst>
            </a:pPr>
            <a:r>
              <a:rPr lang="ru-RU" sz="2800" dirty="0" smtClean="0">
                <a:effectLst/>
                <a:latin typeface="Times New Roman"/>
                <a:ea typeface="Times New Roman"/>
              </a:rPr>
              <a:t>Выпуск пресс-центрами классных коллективов своих газет</a:t>
            </a:r>
          </a:p>
          <a:p>
            <a:pPr lvl="0" algn="just">
              <a:buFont typeface="Times New Roman"/>
              <a:buChar char="•"/>
              <a:tabLst>
                <a:tab pos="457200" algn="l"/>
              </a:tabLst>
            </a:pPr>
            <a:r>
              <a:rPr lang="ru-RU" sz="2800" dirty="0" smtClean="0">
                <a:effectLst/>
                <a:latin typeface="Times New Roman"/>
                <a:ea typeface="Times New Roman"/>
              </a:rPr>
              <a:t>Работа по профориентации </a:t>
            </a:r>
          </a:p>
          <a:p>
            <a:pPr lvl="0" algn="just">
              <a:buFont typeface="Times New Roman"/>
              <a:buChar char="•"/>
              <a:tabLst>
                <a:tab pos="457200" algn="l"/>
              </a:tabLst>
            </a:pPr>
            <a:endParaRPr lang="ru-RU" dirty="0" smtClean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6283677"/>
            <a:ext cx="1619970" cy="37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939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08920"/>
            <a:ext cx="6696744" cy="1143000"/>
          </a:xfrm>
          <a:solidFill>
            <a:srgbClr val="CC99FF"/>
          </a:solidFill>
          <a:ln w="254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432" y="6237313"/>
            <a:ext cx="1820842" cy="420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8283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367</Words>
  <Application>Microsoft Office PowerPoint</Application>
  <PresentationFormat>Экран (4:3)</PresentationFormat>
  <Paragraphs>73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Тема Office</vt:lpstr>
      <vt:lpstr>Школьное  Министерство Прессы «СПЕКТР – цвета школьной жизни»</vt:lpstr>
      <vt:lpstr>Схема взаимодействия структур ШУС</vt:lpstr>
      <vt:lpstr>Презентация PowerPoint</vt:lpstr>
      <vt:lpstr>Министерство прессы</vt:lpstr>
      <vt:lpstr> Постоянный состав Министерства Прессы: </vt:lpstr>
      <vt:lpstr>Методическое обеспечение проекта</vt:lpstr>
      <vt:lpstr>Ожидаемый результат</vt:lpstr>
      <vt:lpstr>Спасибо за внимание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Школьное  Министерство Прессы «СПЕКТР – цвета школьной жизни»</dc:title>
  <dc:creator>Ирина</dc:creator>
  <cp:lastModifiedBy>Лада Никишина</cp:lastModifiedBy>
  <cp:revision>10</cp:revision>
  <dcterms:created xsi:type="dcterms:W3CDTF">2015-12-08T11:50:17Z</dcterms:created>
  <dcterms:modified xsi:type="dcterms:W3CDTF">2017-09-10T18:32:38Z</dcterms:modified>
</cp:coreProperties>
</file>